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9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1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51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78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995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28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308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45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74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9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3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9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4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2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7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6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24D9-F08B-432E-AEB8-BC4F5422CCA7}" type="datetimeFigureOut">
              <a:rPr lang="ru-RU" smtClean="0"/>
              <a:t>ср 04.11.20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8F0550-4E8B-40FD-856A-5A3624EC1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75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2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5.wmf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5.wm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1.png"/><Relationship Id="rId7" Type="http://schemas.openxmlformats.org/officeDocument/2006/relationships/image" Target="../media/image5.w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10" Type="http://schemas.openxmlformats.org/officeDocument/2006/relationships/image" Target="../media/image24.jpg"/><Relationship Id="rId4" Type="http://schemas.openxmlformats.org/officeDocument/2006/relationships/image" Target="../media/image22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614411"/>
            <a:ext cx="7766936" cy="2511381"/>
          </a:xfrm>
        </p:spPr>
        <p:txBody>
          <a:bodyPr/>
          <a:lstStyle/>
          <a:p>
            <a:pPr algn="l"/>
            <a:r>
              <a:rPr lang="uk-UA" b="1" dirty="0" smtClean="0">
                <a:latin typeface="Baskerville Old Face" panose="02020602080505020303" pitchFamily="18" charset="0"/>
              </a:rPr>
              <a:t/>
            </a:r>
            <a:br>
              <a:rPr lang="uk-UA" b="1" dirty="0" smtClean="0">
                <a:latin typeface="Baskerville Old Face" panose="02020602080505020303" pitchFamily="18" charset="0"/>
              </a:rPr>
            </a:br>
            <a:r>
              <a:rPr lang="uk-UA" b="1" dirty="0">
                <a:latin typeface="Baskerville Old Face" panose="02020602080505020303" pitchFamily="18" charset="0"/>
              </a:rPr>
              <a:t/>
            </a:r>
            <a:br>
              <a:rPr lang="uk-UA" b="1" dirty="0">
                <a:latin typeface="Baskerville Old Face" panose="02020602080505020303" pitchFamily="18" charset="0"/>
              </a:rPr>
            </a:br>
            <a:r>
              <a:rPr lang="uk-UA" b="1" dirty="0" smtClean="0">
                <a:latin typeface="Baskerville Old Face" panose="02020602080505020303" pitchFamily="18" charset="0"/>
              </a:rPr>
              <a:t/>
            </a:r>
            <a:br>
              <a:rPr lang="uk-UA" b="1" dirty="0" smtClean="0">
                <a:latin typeface="Baskerville Old Face" panose="02020602080505020303" pitchFamily="18" charset="0"/>
              </a:rPr>
            </a:br>
            <a:r>
              <a:rPr lang="uk-UA" b="1" dirty="0">
                <a:latin typeface="Baskerville Old Face" panose="02020602080505020303" pitchFamily="18" charset="0"/>
              </a:rPr>
              <a:t/>
            </a:r>
            <a:br>
              <a:rPr lang="uk-UA" b="1" dirty="0">
                <a:latin typeface="Baskerville Old Face" panose="02020602080505020303" pitchFamily="18" charset="0"/>
              </a:rPr>
            </a:br>
            <a:r>
              <a:rPr lang="uk-UA" b="1" dirty="0" smtClean="0">
                <a:latin typeface="Baskerville Old Face" panose="02020602080505020303" pitchFamily="18" charset="0"/>
              </a:rPr>
              <a:t/>
            </a:r>
            <a:br>
              <a:rPr lang="uk-UA" b="1" dirty="0" smtClean="0">
                <a:latin typeface="Baskerville Old Face" panose="02020602080505020303" pitchFamily="18" charset="0"/>
              </a:rPr>
            </a:br>
            <a:r>
              <a:rPr lang="uk-UA" b="1" dirty="0">
                <a:latin typeface="Baskerville Old Face" panose="02020602080505020303" pitchFamily="18" charset="0"/>
              </a:rPr>
              <a:t/>
            </a:r>
            <a:br>
              <a:rPr lang="uk-UA" b="1" dirty="0">
                <a:latin typeface="Baskerville Old Face" panose="02020602080505020303" pitchFamily="18" charset="0"/>
              </a:rPr>
            </a:br>
            <a:r>
              <a:rPr lang="uk-UA" b="1" dirty="0" smtClean="0">
                <a:latin typeface="Baskerville Old Face" panose="02020602080505020303" pitchFamily="18" charset="0"/>
              </a:rPr>
              <a:t/>
            </a:r>
            <a:br>
              <a:rPr lang="uk-UA" b="1" dirty="0" smtClean="0">
                <a:latin typeface="Baskerville Old Face" panose="02020602080505020303" pitchFamily="18" charset="0"/>
              </a:rPr>
            </a:br>
            <a:r>
              <a:rPr lang="uk-UA" b="1" dirty="0" smtClean="0">
                <a:latin typeface="Baskerville Old Face" panose="02020602080505020303" pitchFamily="18" charset="0"/>
              </a:rPr>
              <a:t> </a:t>
            </a:r>
            <a:r>
              <a:rPr lang="en-US" b="1" dirty="0" smtClean="0">
                <a:latin typeface="Baskerville Old Face" panose="02020602080505020303" pitchFamily="18" charset="0"/>
              </a:rPr>
              <a:t>TOURISM</a:t>
            </a:r>
            <a:br>
              <a:rPr lang="en-US" b="1" dirty="0" smtClean="0">
                <a:latin typeface="Baskerville Old Face" panose="02020602080505020303" pitchFamily="18" charset="0"/>
              </a:rPr>
            </a:br>
            <a:r>
              <a:rPr lang="en-US" b="1" dirty="0">
                <a:latin typeface="Baskerville Old Face" panose="02020602080505020303" pitchFamily="18" charset="0"/>
              </a:rPr>
              <a:t> </a:t>
            </a:r>
            <a:r>
              <a:rPr lang="en-US" b="1" dirty="0" smtClean="0">
                <a:latin typeface="Baskerville Old Face" panose="02020602080505020303" pitchFamily="18" charset="0"/>
              </a:rPr>
              <a:t>        HERITAGE</a:t>
            </a:r>
            <a:br>
              <a:rPr lang="en-US" b="1" dirty="0" smtClean="0">
                <a:latin typeface="Baskerville Old Face" panose="02020602080505020303" pitchFamily="18" charset="0"/>
              </a:rPr>
            </a:br>
            <a:r>
              <a:rPr lang="en-US" b="1" dirty="0" smtClean="0">
                <a:latin typeface="Baskerville Old Face" panose="02020602080505020303" pitchFamily="18" charset="0"/>
              </a:rPr>
              <a:t>                    CREATIVE</a:t>
            </a:r>
            <a:r>
              <a:rPr lang="uk-UA" sz="2800" b="1" dirty="0" smtClean="0">
                <a:latin typeface="Baskerville Old Face" panose="02020602080505020303" pitchFamily="18" charset="0"/>
              </a:rPr>
              <a:t>  </a:t>
            </a:r>
            <a:br>
              <a:rPr lang="uk-UA" sz="2800" b="1" dirty="0" smtClean="0">
                <a:latin typeface="Baskerville Old Face" panose="02020602080505020303" pitchFamily="18" charset="0"/>
              </a:rPr>
            </a:br>
            <a:r>
              <a:rPr lang="uk-UA" sz="2800" b="1" dirty="0" smtClean="0">
                <a:latin typeface="Baskerville Old Face" panose="02020602080505020303" pitchFamily="18" charset="0"/>
              </a:rPr>
              <a:t>                    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</a:rPr>
              <a:t>2020-2022 </a:t>
            </a:r>
            <a:r>
              <a:rPr lang="uk-UA" sz="2800" b="1" dirty="0" smtClean="0">
                <a:latin typeface="Baskerville Old Face" panose="02020602080505020303" pitchFamily="18" charset="0"/>
              </a:rPr>
              <a:t>      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5" y="180304"/>
            <a:ext cx="2846230" cy="1700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5975797"/>
            <a:ext cx="5743974" cy="463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8" y="5705342"/>
            <a:ext cx="1519709" cy="949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5" y="5859887"/>
            <a:ext cx="824252" cy="62713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 cstate="print"/>
          <a:srcRect b="2631"/>
          <a:stretch>
            <a:fillRect/>
          </a:stretch>
        </p:blipFill>
        <p:spPr bwMode="auto">
          <a:xfrm>
            <a:off x="7186410" y="5859887"/>
            <a:ext cx="862885" cy="627130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0" y="180306"/>
            <a:ext cx="2537138" cy="14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5" y="5525037"/>
            <a:ext cx="5292797" cy="51632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rcRect b="2631"/>
          <a:stretch>
            <a:fillRect/>
          </a:stretch>
        </p:blipFill>
        <p:spPr bwMode="auto">
          <a:xfrm>
            <a:off x="7134104" y="5344732"/>
            <a:ext cx="864096" cy="696630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03" y="5184331"/>
            <a:ext cx="1519706" cy="1184857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69" y="5344732"/>
            <a:ext cx="953038" cy="6966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6975" y="946013"/>
            <a:ext cx="8615966" cy="5262659"/>
          </a:xfrm>
          <a:prstGeom prst="rect">
            <a:avLst/>
          </a:prstGeom>
          <a:ln w="952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indent="450215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Грузино-Україно-Болгарський </a:t>
            </a:r>
            <a:r>
              <a:rPr lang="uk-UA" sz="2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Туризм, спадщина                      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творчість» 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Heritage and Creativity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(THC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                 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реалізує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Україні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«Фонд розвитку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Миколаєва»</a:t>
            </a:r>
          </a:p>
          <a:p>
            <a:pPr indent="450215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підтримки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Georgian Arts and Culture Center Tbilisi (GE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uk-UA" sz="20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 fontAlgn="base">
              <a:lnSpc>
                <a:spcPct val="107000"/>
              </a:lnSpc>
              <a:spcAft>
                <a:spcPts val="0"/>
              </a:spcAft>
            </a:pP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кошти Європейського Союзу </a:t>
            </a:r>
            <a:endParaRPr lang="uk-UA" sz="2000" b="1" u="sng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Спільної операційної програми Чорноморського басейну 2014-2020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(Joint Operational </a:t>
            </a:r>
            <a:r>
              <a:rPr lang="en-US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Black Sea Basin 2014-2020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 fontAlgn="base">
              <a:lnSpc>
                <a:spcPct val="107000"/>
              </a:lnSpc>
              <a:spcAft>
                <a:spcPts val="0"/>
              </a:spcAft>
            </a:pP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20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sidy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Contract No.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BSB 1130).</a:t>
            </a:r>
            <a:endParaRPr lang="uk-UA" sz="20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Локалізація української частини </a:t>
            </a:r>
            <a:r>
              <a:rPr lang="uk-UA" sz="2000" b="1" i="1" u="sng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0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Миколаївський регіон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Український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 </a:t>
            </a:r>
            <a:r>
              <a:rPr lang="uk-UA" sz="2000" b="1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 «Фонд розвитку 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Миколаєва</a:t>
            </a:r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indent="450215" algn="just" fontAlgn="base">
              <a:lnSpc>
                <a:spcPct val="107000"/>
              </a:lnSpc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Болгарський партнер </a:t>
            </a:r>
            <a:r>
              <a:rPr lang="uk-UA" sz="2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</a:p>
          <a:p>
            <a:pPr indent="450215" algn="just" fontAlgn="base">
              <a:lnSpc>
                <a:spcPct val="107000"/>
              </a:lnSpc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Institute for Cultural Tourism EUREKA, Dobrich (BG).</a:t>
            </a:r>
            <a:endParaRPr lang="ru-RU" sz="2000" b="1" i="1" dirty="0" smtClean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 fontAlgn="base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1" y="6040192"/>
            <a:ext cx="5628071" cy="399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63" y="5698554"/>
            <a:ext cx="1442430" cy="94979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/>
          <a:srcRect b="2631"/>
          <a:stretch>
            <a:fillRect/>
          </a:stretch>
        </p:blipFill>
        <p:spPr bwMode="auto">
          <a:xfrm>
            <a:off x="7437550" y="5859887"/>
            <a:ext cx="862885" cy="627130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" y="437883"/>
            <a:ext cx="3580325" cy="52606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54" y="5859887"/>
            <a:ext cx="824252" cy="62713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46237" y="514925"/>
            <a:ext cx="4893977" cy="518363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endParaRPr lang="uk-UA" dirty="0" smtClean="0"/>
          </a:p>
          <a:p>
            <a:pPr algn="ctr"/>
            <a:r>
              <a:rPr lang="uk-UA" sz="2000" dirty="0" err="1" smtClean="0">
                <a:latin typeface="Bookman Old Style" panose="02050604050505020204" pitchFamily="18" charset="0"/>
              </a:rPr>
              <a:t>Проєкт</a:t>
            </a:r>
            <a:r>
              <a:rPr lang="uk-UA" sz="2000" dirty="0" smtClean="0">
                <a:latin typeface="Bookman Old Style" panose="02050604050505020204" pitchFamily="18" charset="0"/>
              </a:rPr>
              <a:t> </a:t>
            </a:r>
            <a:r>
              <a:rPr lang="uk-UA" sz="2000" dirty="0" smtClean="0">
                <a:latin typeface="Bookman Old Style" panose="02050604050505020204" pitchFamily="18" charset="0"/>
              </a:rPr>
              <a:t>спрямований                                 </a:t>
            </a:r>
            <a:r>
              <a:rPr lang="uk-UA" sz="2000" dirty="0" smtClean="0">
                <a:latin typeface="Bookman Old Style" panose="02050604050505020204" pitchFamily="18" charset="0"/>
              </a:rPr>
              <a:t>на взаємовигідне </a:t>
            </a: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поєднання</a:t>
            </a:r>
            <a:r>
              <a:rPr lang="uk-UA" sz="2000" dirty="0" smtClean="0">
                <a:latin typeface="Bookman Old Style" panose="02050604050505020204" pitchFamily="18" charset="0"/>
              </a:rPr>
              <a:t> </a:t>
            </a:r>
            <a:r>
              <a:rPr lang="uk-UA" sz="2000" dirty="0" smtClean="0">
                <a:latin typeface="Bookman Old Style" panose="02050604050505020204" pitchFamily="18" charset="0"/>
              </a:rPr>
              <a:t>                  двох </a:t>
            </a:r>
            <a:r>
              <a:rPr lang="uk-UA" sz="2000" dirty="0" smtClean="0">
                <a:latin typeface="Bookman Old Style" panose="02050604050505020204" pitchFamily="18" charset="0"/>
              </a:rPr>
              <a:t>складових сегментів </a:t>
            </a:r>
            <a:r>
              <a:rPr lang="uk-UA" sz="2000" dirty="0" smtClean="0">
                <a:latin typeface="Bookman Old Style" panose="02050604050505020204" pitchFamily="18" charset="0"/>
              </a:rPr>
              <a:t>                креативних </a:t>
            </a:r>
            <a:r>
              <a:rPr lang="uk-UA" sz="2000" dirty="0" smtClean="0">
                <a:latin typeface="Bookman Old Style" panose="02050604050505020204" pitchFamily="18" charset="0"/>
              </a:rPr>
              <a:t>індустрій:                                 туризму і культурної спадщини.</a:t>
            </a:r>
          </a:p>
          <a:p>
            <a:pPr algn="ctr"/>
            <a:endParaRPr lang="uk-UA" sz="2000" dirty="0" smtClean="0">
              <a:latin typeface="Bookman Old Style" panose="02050604050505020204" pitchFamily="18" charset="0"/>
            </a:endParaRPr>
          </a:p>
          <a:p>
            <a:pPr algn="ctr"/>
            <a:r>
              <a:rPr lang="uk-UA" sz="2000" b="1" dirty="0" smtClean="0">
                <a:latin typeface="Bookman Old Style" panose="02050604050505020204" pitchFamily="18" charset="0"/>
              </a:rPr>
              <a:t>Загальна мета </a:t>
            </a:r>
            <a:r>
              <a:rPr lang="uk-UA" sz="2000" b="1" dirty="0" err="1" smtClean="0">
                <a:latin typeface="Bookman Old Style" panose="02050604050505020204" pitchFamily="18" charset="0"/>
              </a:rPr>
              <a:t>проєкту</a:t>
            </a:r>
            <a:r>
              <a:rPr lang="uk-UA" sz="2000" b="1" dirty="0" smtClean="0">
                <a:latin typeface="Bookman Old Style" panose="020506040505050202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uk-UA" sz="2000" dirty="0" smtClean="0">
                <a:latin typeface="Bookman Old Style" panose="02050604050505020204" pitchFamily="18" charset="0"/>
              </a:rPr>
              <a:t>сприяння розвитку бізнесу у цих секторах за допомоги спільних дій  </a:t>
            </a:r>
            <a:r>
              <a:rPr lang="uk-UA" sz="2000" dirty="0" smtClean="0">
                <a:latin typeface="Bookman Old Style" panose="02050604050505020204" pitchFamily="18" charset="0"/>
              </a:rPr>
              <a:t>              з </a:t>
            </a:r>
            <a:r>
              <a:rPr lang="uk-UA" sz="2000" dirty="0" smtClean="0">
                <a:latin typeface="Bookman Old Style" panose="02050604050505020204" pitchFamily="18" charset="0"/>
              </a:rPr>
              <a:t>розвитку креативного туризму </a:t>
            </a:r>
            <a:r>
              <a:rPr lang="uk-UA" sz="2000" dirty="0" smtClean="0">
                <a:latin typeface="Bookman Old Style" panose="02050604050505020204" pitchFamily="18" charset="0"/>
              </a:rPr>
              <a:t>                  і </a:t>
            </a:r>
            <a:r>
              <a:rPr lang="uk-UA" sz="2000" dirty="0" smtClean="0">
                <a:latin typeface="Bookman Old Style" panose="02050604050505020204" pitchFamily="18" charset="0"/>
              </a:rPr>
              <a:t>культурних продуктів на основі активів місцевої спадщини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uk-UA" dirty="0" smtClean="0"/>
          </a:p>
          <a:p>
            <a:pPr algn="ctr">
              <a:buFont typeface="Wingdings" panose="05000000000000000000" pitchFamily="2" charset="2"/>
              <a:buChar char="v"/>
            </a:pPr>
            <a:endParaRPr lang="uk-UA" dirty="0" smtClean="0"/>
          </a:p>
          <a:p>
            <a:pPr algn="ctr">
              <a:buFont typeface="Wingdings" panose="05000000000000000000" pitchFamily="2" charset="2"/>
              <a:buChar char="v"/>
            </a:pPr>
            <a:endParaRPr lang="uk-UA" dirty="0" smtClean="0"/>
          </a:p>
          <a:p>
            <a:pPr algn="ctr">
              <a:buFont typeface="Wingdings" panose="05000000000000000000" pitchFamily="2" charset="2"/>
              <a:buChar char="v"/>
            </a:pPr>
            <a:endParaRPr lang="uk-UA" dirty="0"/>
          </a:p>
          <a:p>
            <a:pPr algn="ctr">
              <a:buFont typeface="Wingdings" panose="05000000000000000000" pitchFamily="2" charset="2"/>
              <a:buChar char="v"/>
            </a:pPr>
            <a:endParaRPr lang="uk-UA" dirty="0" smtClean="0"/>
          </a:p>
          <a:p>
            <a:pPr algn="ctr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2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177556"/>
            <a:ext cx="2886075" cy="1765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170549"/>
            <a:ext cx="3000777" cy="1772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4" y="3842248"/>
            <a:ext cx="1707658" cy="19683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64" y="3842245"/>
            <a:ext cx="2564505" cy="1968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37" y="3849254"/>
            <a:ext cx="2619375" cy="19827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18" y="3827528"/>
            <a:ext cx="1826386" cy="20330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50" y="1765714"/>
            <a:ext cx="2283720" cy="2076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66" y="1765716"/>
            <a:ext cx="2131184" cy="2090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1758706"/>
            <a:ext cx="1622738" cy="2083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82" y="1765715"/>
            <a:ext cx="2619375" cy="2112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96" y="177556"/>
            <a:ext cx="2733273" cy="17651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4" y="6233375"/>
            <a:ext cx="6266779" cy="3180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65" y="5924281"/>
            <a:ext cx="1519709" cy="94979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5" cstate="print"/>
          <a:srcRect b="2631"/>
          <a:stretch>
            <a:fillRect/>
          </a:stretch>
        </p:blipFill>
        <p:spPr bwMode="auto">
          <a:xfrm>
            <a:off x="7735172" y="6078830"/>
            <a:ext cx="774075" cy="498341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13" y="6078829"/>
            <a:ext cx="663530" cy="4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316303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             </a:t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                       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                            </a:t>
            </a: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Цілі </a:t>
            </a:r>
            <a:r>
              <a:rPr lang="uk-UA" sz="4000" b="1" dirty="0" err="1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проєкту</a:t>
            </a: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:</a:t>
            </a:r>
            <a:b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-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нарощування потенціалу місцевих суб'єктів для успішного ділового транскордонного співробітництва у сфері творчого туризму та культурної спадщини</a:t>
            </a:r>
            <a:b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/>
            </a:r>
            <a:b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- розвиток </a:t>
            </a: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інноваційних </a:t>
            </a: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транскордонних креативних пропозицій </a:t>
            </a:r>
            <a:b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у сфері туризму та культури на основі місцевої спадщини</a:t>
            </a:r>
            <a:b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/>
            </a:r>
            <a:b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- розробка платформ для спільного просування креативного </a:t>
            </a: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туризму</a:t>
            </a:r>
            <a:b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 </a:t>
            </a:r>
            <a:r>
              <a:rPr lang="uk-UA" sz="20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та культурних продуктів цільових країн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  <a:ea typeface="Batang" panose="02030600000101010101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6284889"/>
            <a:ext cx="6091707" cy="360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772732"/>
            <a:ext cx="2516627" cy="2356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0" y="5990295"/>
            <a:ext cx="1519709" cy="94979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/>
          <a:srcRect b="2631"/>
          <a:stretch>
            <a:fillRect/>
          </a:stretch>
        </p:blipFill>
        <p:spPr bwMode="auto">
          <a:xfrm>
            <a:off x="7469744" y="6194738"/>
            <a:ext cx="798494" cy="545382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84" y="6220496"/>
            <a:ext cx="798494" cy="5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733" y="2986835"/>
            <a:ext cx="2362080" cy="28024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8941"/>
            <a:ext cx="6135590" cy="5901495"/>
          </a:xfrm>
        </p:spPr>
        <p:txBody>
          <a:bodyPr>
            <a:normAutofit/>
          </a:bodyPr>
          <a:lstStyle/>
          <a:p>
            <a:r>
              <a:rPr lang="uk-UA" u="sng" dirty="0" smtClean="0">
                <a:solidFill>
                  <a:schemeClr val="bg2">
                    <a:lumMod val="25000"/>
                  </a:schemeClr>
                </a:solidFill>
              </a:rPr>
              <a:t>Місцевий партнер </a:t>
            </a:r>
            <a:r>
              <a:rPr lang="uk-UA" u="sng" dirty="0" err="1" smtClean="0">
                <a:solidFill>
                  <a:schemeClr val="bg2">
                    <a:lumMod val="25000"/>
                  </a:schemeClr>
                </a:solidFill>
              </a:rPr>
              <a:t>проєкту</a:t>
            </a:r>
            <a:r>
              <a:rPr lang="uk-UA" u="sng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br>
              <a:rPr lang="uk-UA" u="sng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  <a:t>департамент економічного розвитку </a:t>
            </a:r>
            <a: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  <a:t>        Миколаївської </a:t>
            </a:r>
            <a: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  <a:t>міської ради</a:t>
            </a:r>
            <a:b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27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k-UA" sz="2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спільна реалізація </a:t>
            </a:r>
            <a:r>
              <a:rPr lang="uk-U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проєкту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  <a:b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    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«Школа   екскурсоводів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– проведення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    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тренінгів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для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жінок Миколаєва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, 2019</a:t>
            </a:r>
            <a:b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- підписання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Меморандуму про  </a:t>
            </a:r>
            <a:b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        співробітництво у сфері туризму</a:t>
            </a:r>
            <a:b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        між ГО «Фонд  розвитку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м. Миколаєва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» та Миколаївською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міською радою, 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2</a:t>
            </a:r>
            <a:r>
              <a:rPr lang="uk-UA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3.10.2020</a:t>
            </a:r>
            <a:r>
              <a:rPr lang="uk-U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32" y="-446"/>
            <a:ext cx="1914031" cy="17332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4" y="1558345"/>
            <a:ext cx="2387555" cy="12274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9" y="6355009"/>
            <a:ext cx="6091707" cy="360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91" y="6060415"/>
            <a:ext cx="1383283" cy="94979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7" cstate="print"/>
          <a:srcRect b="2631"/>
          <a:stretch>
            <a:fillRect/>
          </a:stretch>
        </p:blipFill>
        <p:spPr bwMode="auto">
          <a:xfrm>
            <a:off x="7397715" y="6128214"/>
            <a:ext cx="862885" cy="627130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13" y="6114243"/>
            <a:ext cx="798494" cy="6271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4069724"/>
            <a:ext cx="2770154" cy="2084250"/>
          </a:xfrm>
          <a:prstGeom prst="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59" y="4069724"/>
            <a:ext cx="2911818" cy="2084250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0552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034" y="978794"/>
            <a:ext cx="8596668" cy="4031088"/>
          </a:xfrm>
          <a:ln w="952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Дякую за увагу!                                       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uk-UA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                                                       </a:t>
            </a:r>
            <a:r>
              <a:rPr lang="uk-UA" sz="3100" b="1" dirty="0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Михайло </a:t>
            </a:r>
            <a:r>
              <a:rPr lang="uk-UA" sz="3100" dirty="0" err="1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Золотухін</a:t>
            </a:r>
            <a:r>
              <a:rPr lang="uk-UA" sz="3100" b="1" dirty="0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uk-UA" sz="3100" b="1" dirty="0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Директор</a:t>
            </a:r>
            <a:b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ГО «Фонд розвитку м. Миколаєва»</a:t>
            </a:r>
            <a:b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(</a:t>
            </a: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067) </a:t>
            </a: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521 16 32</a:t>
            </a:r>
            <a:b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(0512) 47 38 79 </a:t>
            </a:r>
            <a:b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en-US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E </a:t>
            </a:r>
            <a:r>
              <a:rPr lang="en-US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mail</a:t>
            </a:r>
            <a:r>
              <a:rPr lang="uk-UA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:</a:t>
            </a:r>
            <a:r>
              <a:rPr lang="en-US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 </a:t>
            </a:r>
            <a:r>
              <a:rPr lang="en-US" sz="3100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fondnikol@gmail.com</a:t>
            </a:r>
            <a:endParaRPr lang="uk-UA" sz="3100" dirty="0" smtClean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8" y="6284889"/>
            <a:ext cx="5911408" cy="360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36" y="5990295"/>
            <a:ext cx="1519709" cy="94979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rcRect b="2631"/>
          <a:stretch>
            <a:fillRect/>
          </a:stretch>
        </p:blipFill>
        <p:spPr bwMode="auto">
          <a:xfrm>
            <a:off x="7295874" y="6100108"/>
            <a:ext cx="862885" cy="627130"/>
          </a:xfrm>
          <a:prstGeom prst="rect">
            <a:avLst/>
          </a:prstGeom>
          <a:noFill/>
          <a:ln w="0" algn="in"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33" y="6091707"/>
            <a:ext cx="798494" cy="63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</TotalTime>
  <Words>163</Words>
  <Application>Microsoft Office PowerPoint</Application>
  <PresentationFormat>Широкоэкранный</PresentationFormat>
  <Paragraphs>26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Batang</vt:lpstr>
      <vt:lpstr>Arial</vt:lpstr>
      <vt:lpstr>Baskerville Old Face</vt:lpstr>
      <vt:lpstr>Bookman Old Style</vt:lpstr>
      <vt:lpstr>Calibri</vt:lpstr>
      <vt:lpstr>Times New Roman</vt:lpstr>
      <vt:lpstr>Trebuchet MS</vt:lpstr>
      <vt:lpstr>Wingdings</vt:lpstr>
      <vt:lpstr>Wingdings 3</vt:lpstr>
      <vt:lpstr>Аспект</vt:lpstr>
      <vt:lpstr>        TOURISM          HERITAGE                     CREATIVE                       2020-2022        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Цілі проєкту:   - нарощування потенціалу місцевих суб'єктів для успішного ділового транскордонного співробітництва у сфері творчого туризму та культурної спадщини  - розвиток інноваційних транскордонних креативних пропозицій  у сфері туризму та культури на основі місцевої спадщини  - розробка платформ для спільного просування креативного туризму  та культурних продуктів цільових країн</vt:lpstr>
      <vt:lpstr>Місцевий партнер проєкту: департамент економічного розвитку          Миколаївської міської ради  - спільна реалізація проєкту          «Школа   екскурсоводів – проведення         тренінгів для жінок Миколаєва, 2019  - підписання Меморандуму про            співробітництво у сфері туризму          між ГО «Фонд  розвитку м. Миколаєва» та Миколаївською міською радою, 23.10.2020 </vt:lpstr>
      <vt:lpstr>Дякую за увагу!                                                                                                 Михайло Золотухін Директор ГО «Фонд розвитку м. Миколаєва» (067) 521 16 32 (0512) 47 38 79  E mail: fondnikol@gmail.com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</cp:revision>
  <dcterms:created xsi:type="dcterms:W3CDTF">2020-11-04T07:41:38Z</dcterms:created>
  <dcterms:modified xsi:type="dcterms:W3CDTF">2020-11-04T13:30:21Z</dcterms:modified>
</cp:coreProperties>
</file>